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7"/>
    <p:restoredTop sz="94666"/>
  </p:normalViewPr>
  <p:slideViewPr>
    <p:cSldViewPr snapToGrid="0" snapToObjects="1">
      <p:cViewPr varScale="1">
        <p:scale>
          <a:sx n="104" d="100"/>
          <a:sy n="104" d="100"/>
        </p:scale>
        <p:origin x="232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gi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12D383-E132-E447-B730-B5AD487DA1A3}" type="datetimeFigureOut">
              <a:rPr lang="en-US" smtClean="0"/>
              <a:t>10/26/17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9306CF-ECE4-DB4E-AD23-22C0CA98C0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83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TIMELY</a:t>
            </a:r>
            <a:r>
              <a:rPr lang="en-GB" baseline="0" dirty="0" smtClean="0"/>
              <a:t> AS I GOT A SCAM PHONE CALL ON FTHURSDAY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8FDFC-EBBB-4817-A65F-455BF924A73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86667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The basic</a:t>
            </a:r>
            <a:r>
              <a:rPr lang="en-GB" baseline="0" dirty="0" smtClean="0"/>
              <a:t> tool of malicious access</a:t>
            </a:r>
          </a:p>
          <a:p>
            <a:r>
              <a:rPr lang="en-GB" baseline="0" dirty="0" smtClean="0"/>
              <a:t> </a:t>
            </a:r>
          </a:p>
          <a:p>
            <a:r>
              <a:rPr lang="en-GB" baseline="0" dirty="0" smtClean="0"/>
              <a:t>BIOS/Hardware rootkits are terrifying….</a:t>
            </a:r>
          </a:p>
          <a:p>
            <a:endParaRPr lang="en-GB" baseline="0" dirty="0" smtClean="0"/>
          </a:p>
          <a:p>
            <a:r>
              <a:rPr lang="en-GB" baseline="0" dirty="0" smtClean="0"/>
              <a:t>TRA: </a:t>
            </a:r>
            <a:r>
              <a:rPr lang="en-GB" baseline="0" smtClean="0"/>
              <a:t>Like malware…</a:t>
            </a:r>
            <a:endParaRPr lang="en-GB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8FDFC-EBBB-4817-A65F-455BF924A73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07478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SQL Injection,</a:t>
            </a:r>
            <a:r>
              <a:rPr lang="en-GB" baseline="0" dirty="0" smtClean="0"/>
              <a:t> SSH overflow, </a:t>
            </a:r>
            <a:r>
              <a:rPr lang="en-GB" baseline="0" dirty="0" err="1" smtClean="0"/>
              <a:t>keyloggers</a:t>
            </a:r>
            <a:r>
              <a:rPr lang="en-GB" baseline="0" dirty="0" smtClean="0"/>
              <a:t>, MAC spoofing</a:t>
            </a:r>
          </a:p>
          <a:p>
            <a:endParaRPr lang="en-GB" dirty="0" smtClean="0"/>
          </a:p>
          <a:p>
            <a:r>
              <a:rPr lang="en-GB" dirty="0" smtClean="0"/>
              <a:t>Remote access</a:t>
            </a:r>
          </a:p>
          <a:p>
            <a:endParaRPr lang="en-GB" dirty="0" smtClean="0"/>
          </a:p>
          <a:p>
            <a:r>
              <a:rPr lang="en-GB" dirty="0" smtClean="0"/>
              <a:t>Known</a:t>
            </a:r>
            <a:r>
              <a:rPr lang="en-GB" baseline="0" dirty="0" smtClean="0"/>
              <a:t> vulnerabilities</a:t>
            </a:r>
          </a:p>
          <a:p>
            <a:endParaRPr lang="en-GB" baseline="0" dirty="0" smtClean="0"/>
          </a:p>
          <a:p>
            <a:r>
              <a:rPr lang="en-GB" baseline="0" dirty="0" smtClean="0"/>
              <a:t>More later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8FDFC-EBBB-4817-A65F-455BF924A73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52310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8FDFC-EBBB-4817-A65F-455BF924A733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19671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8FDFC-EBBB-4817-A65F-455BF924A733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42561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SQL Injection,</a:t>
            </a:r>
            <a:r>
              <a:rPr lang="en-GB" baseline="0" dirty="0" smtClean="0"/>
              <a:t> SSH overflow, </a:t>
            </a:r>
            <a:r>
              <a:rPr lang="en-GB" baseline="0" dirty="0" err="1" smtClean="0"/>
              <a:t>keyloggers</a:t>
            </a:r>
            <a:r>
              <a:rPr lang="en-GB" baseline="0" dirty="0" smtClean="0"/>
              <a:t>, MAC spoofing</a:t>
            </a:r>
          </a:p>
          <a:p>
            <a:endParaRPr lang="en-GB" dirty="0" smtClean="0"/>
          </a:p>
          <a:p>
            <a:r>
              <a:rPr lang="en-GB" dirty="0" smtClean="0"/>
              <a:t>Remote access</a:t>
            </a:r>
          </a:p>
          <a:p>
            <a:endParaRPr lang="en-GB" dirty="0" smtClean="0"/>
          </a:p>
          <a:p>
            <a:r>
              <a:rPr lang="en-GB" dirty="0" smtClean="0"/>
              <a:t>Known</a:t>
            </a:r>
            <a:r>
              <a:rPr lang="en-GB" baseline="0" dirty="0" smtClean="0"/>
              <a:t> vulnerabilities</a:t>
            </a:r>
          </a:p>
          <a:p>
            <a:endParaRPr lang="en-GB" baseline="0" dirty="0" smtClean="0"/>
          </a:p>
          <a:p>
            <a:r>
              <a:rPr lang="en-GB" baseline="0" dirty="0" smtClean="0"/>
              <a:t>More later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8FDFC-EBBB-4817-A65F-455BF924A733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1409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8FDFC-EBBB-4817-A65F-455BF924A733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03023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The basic</a:t>
            </a:r>
            <a:r>
              <a:rPr lang="en-GB" baseline="0" dirty="0" smtClean="0"/>
              <a:t> tool of malicious access</a:t>
            </a:r>
          </a:p>
          <a:p>
            <a:r>
              <a:rPr lang="en-GB" baseline="0" dirty="0" smtClean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8FDFC-EBBB-4817-A65F-455BF924A733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98628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The basic</a:t>
            </a:r>
            <a:r>
              <a:rPr lang="en-GB" baseline="0" dirty="0" smtClean="0"/>
              <a:t> tool of malicious access</a:t>
            </a:r>
          </a:p>
          <a:p>
            <a:r>
              <a:rPr lang="en-GB" baseline="0" dirty="0" smtClean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8FDFC-EBBB-4817-A65F-455BF924A733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779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The basic</a:t>
            </a:r>
            <a:r>
              <a:rPr lang="en-GB" baseline="0" dirty="0" smtClean="0"/>
              <a:t> tool of malicious access</a:t>
            </a:r>
          </a:p>
          <a:p>
            <a:r>
              <a:rPr lang="en-GB" baseline="0" dirty="0" smtClean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8FDFC-EBBB-4817-A65F-455BF924A73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91053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Gary </a:t>
            </a:r>
            <a:r>
              <a:rPr lang="en-GB" dirty="0" err="1" smtClean="0"/>
              <a:t>McKinnonn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8FDFC-EBBB-4817-A65F-455BF924A73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66197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8FDFC-EBBB-4817-A65F-455BF924A73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66037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Gary </a:t>
            </a:r>
            <a:r>
              <a:rPr lang="en-GB" dirty="0" err="1" smtClean="0"/>
              <a:t>McKinnonn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8FDFC-EBBB-4817-A65F-455BF924A73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1756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8FDFC-EBBB-4817-A65F-455BF924A73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875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Gary </a:t>
            </a:r>
            <a:r>
              <a:rPr lang="en-GB" dirty="0" err="1" smtClean="0"/>
              <a:t>McKinnonn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8FDFC-EBBB-4817-A65F-455BF924A73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20708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The basic</a:t>
            </a:r>
            <a:r>
              <a:rPr lang="en-GB" baseline="0" dirty="0" smtClean="0"/>
              <a:t> tool of malicious access</a:t>
            </a:r>
          </a:p>
          <a:p>
            <a:r>
              <a:rPr lang="en-GB" baseline="0" dirty="0" smtClean="0"/>
              <a:t> </a:t>
            </a:r>
          </a:p>
          <a:p>
            <a:r>
              <a:rPr lang="en-GB" baseline="0" dirty="0" smtClean="0"/>
              <a:t>BIOS/Hardware rootkits are terrifying….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8FDFC-EBBB-4817-A65F-455BF924A73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40399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The basic</a:t>
            </a:r>
            <a:r>
              <a:rPr lang="en-GB" baseline="0" dirty="0" smtClean="0"/>
              <a:t> tool of malicious access</a:t>
            </a:r>
          </a:p>
          <a:p>
            <a:r>
              <a:rPr lang="en-GB" baseline="0" dirty="0" smtClean="0"/>
              <a:t> </a:t>
            </a:r>
          </a:p>
          <a:p>
            <a:r>
              <a:rPr lang="en-GB" baseline="0" dirty="0" smtClean="0"/>
              <a:t>BIOS/Hardware rootkits are terrifying….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8FDFC-EBBB-4817-A65F-455BF924A73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459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7762-9125-014E-BD55-74760603B74F}" type="datetimeFigureOut">
              <a:rPr lang="en-US" smtClean="0"/>
              <a:t>10/26/17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2F228-A69C-1B4C-82C4-7DF5FA631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542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7762-9125-014E-BD55-74760603B74F}" type="datetimeFigureOut">
              <a:rPr lang="en-US" smtClean="0"/>
              <a:t>10/26/17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2F228-A69C-1B4C-82C4-7DF5FA631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620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7762-9125-014E-BD55-74760603B74F}" type="datetimeFigureOut">
              <a:rPr lang="en-US" smtClean="0"/>
              <a:t>10/26/17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2F228-A69C-1B4C-82C4-7DF5FA631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868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7762-9125-014E-BD55-74760603B74F}" type="datetimeFigureOut">
              <a:rPr lang="en-US" smtClean="0"/>
              <a:t>10/26/17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2F228-A69C-1B4C-82C4-7DF5FA631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715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7762-9125-014E-BD55-74760603B74F}" type="datetimeFigureOut">
              <a:rPr lang="en-US" smtClean="0"/>
              <a:t>10/26/17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2F228-A69C-1B4C-82C4-7DF5FA631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85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7762-9125-014E-BD55-74760603B74F}" type="datetimeFigureOut">
              <a:rPr lang="en-US" smtClean="0"/>
              <a:t>10/26/17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2F228-A69C-1B4C-82C4-7DF5FA631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827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7762-9125-014E-BD55-74760603B74F}" type="datetimeFigureOut">
              <a:rPr lang="en-US" smtClean="0"/>
              <a:t>10/26/17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2F228-A69C-1B4C-82C4-7DF5FA631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61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7762-9125-014E-BD55-74760603B74F}" type="datetimeFigureOut">
              <a:rPr lang="en-US" smtClean="0"/>
              <a:t>10/26/17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2F228-A69C-1B4C-82C4-7DF5FA631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67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7762-9125-014E-BD55-74760603B74F}" type="datetimeFigureOut">
              <a:rPr lang="en-US" smtClean="0"/>
              <a:t>10/26/17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2F228-A69C-1B4C-82C4-7DF5FA631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266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7762-9125-014E-BD55-74760603B74F}" type="datetimeFigureOut">
              <a:rPr lang="en-US" smtClean="0"/>
              <a:t>10/26/17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2F228-A69C-1B4C-82C4-7DF5FA631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90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7762-9125-014E-BD55-74760603B74F}" type="datetimeFigureOut">
              <a:rPr lang="en-US" smtClean="0"/>
              <a:t>10/26/17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2F228-A69C-1B4C-82C4-7DF5FA631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528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007762-9125-014E-BD55-74760603B74F}" type="datetimeFigureOut">
              <a:rPr lang="en-US" smtClean="0"/>
              <a:t>10/26/17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62F228-A69C-1B4C-82C4-7DF5FA631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63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gi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/>
        </p:nvSpPr>
        <p:spPr>
          <a:xfrm>
            <a:off x="4655840" y="476672"/>
            <a:ext cx="4104456" cy="4104456"/>
          </a:xfrm>
          <a:prstGeom prst="ellipse">
            <a:avLst/>
          </a:prstGeom>
          <a:solidFill>
            <a:srgbClr val="FFFF00">
              <a:alpha val="50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431704" y="1700808"/>
            <a:ext cx="4104456" cy="4104456"/>
          </a:xfrm>
          <a:prstGeom prst="ellipse">
            <a:avLst/>
          </a:prstGeom>
          <a:solidFill>
            <a:schemeClr val="accent1">
              <a:alpha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5087888" y="1988840"/>
            <a:ext cx="4104456" cy="4104456"/>
          </a:xfrm>
          <a:prstGeom prst="ellipse">
            <a:avLst/>
          </a:prstGeom>
          <a:solidFill>
            <a:schemeClr val="accent2">
              <a:alpha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096001" y="764705"/>
            <a:ext cx="16832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Legal Issues</a:t>
            </a:r>
            <a:endParaRPr lang="en-US" sz="20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3687281" y="3933057"/>
            <a:ext cx="12540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Societal </a:t>
            </a:r>
          </a:p>
          <a:p>
            <a:pPr algn="ctr"/>
            <a:r>
              <a:rPr lang="en-US" sz="2400" b="1" dirty="0"/>
              <a:t>Issues</a:t>
            </a:r>
            <a:endParaRPr lang="en-US" sz="24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655840" y="2348881"/>
            <a:ext cx="936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Privacy</a:t>
            </a:r>
          </a:p>
          <a:p>
            <a:pPr algn="ctr"/>
            <a:r>
              <a:rPr lang="en-US" dirty="0"/>
              <a:t>rights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744073" y="5373217"/>
            <a:ext cx="1285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Security 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7320136" y="4653137"/>
            <a:ext cx="1505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Cryptographic</a:t>
            </a:r>
          </a:p>
          <a:p>
            <a:pPr algn="ctr"/>
            <a:r>
              <a:rPr lang="en-US" dirty="0"/>
              <a:t>protocols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392144" y="2708921"/>
            <a:ext cx="11810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Encrypting</a:t>
            </a:r>
          </a:p>
          <a:p>
            <a:pPr algn="ctr"/>
            <a:r>
              <a:rPr lang="en-US" dirty="0"/>
              <a:t>data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464152" y="3645024"/>
            <a:ext cx="1016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Malware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096001" y="2924944"/>
            <a:ext cx="11675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Data </a:t>
            </a:r>
          </a:p>
          <a:p>
            <a:pPr algn="ctr"/>
            <a:r>
              <a:rPr lang="en-US" dirty="0"/>
              <a:t>Protection</a:t>
            </a:r>
          </a:p>
          <a:p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735961" y="2708920"/>
            <a:ext cx="706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Spam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591944" y="4653137"/>
            <a:ext cx="12125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Codes </a:t>
            </a:r>
          </a:p>
          <a:p>
            <a:pPr algn="ctr"/>
            <a:r>
              <a:rPr lang="en-US" dirty="0"/>
              <a:t>of Conduct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6023993" y="3789041"/>
            <a:ext cx="12946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Social </a:t>
            </a:r>
          </a:p>
          <a:p>
            <a:pPr algn="ctr"/>
            <a:r>
              <a:rPr lang="en-US" dirty="0"/>
              <a:t>Engineering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231904" y="908721"/>
            <a:ext cx="10221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Due </a:t>
            </a:r>
          </a:p>
          <a:p>
            <a:pPr algn="ctr"/>
            <a:r>
              <a:rPr lang="en-US" dirty="0"/>
              <a:t>diligence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719736" y="2924945"/>
            <a:ext cx="10120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Online </a:t>
            </a:r>
          </a:p>
          <a:p>
            <a:pPr algn="ctr"/>
            <a:r>
              <a:rPr lang="en-US" dirty="0"/>
              <a:t>behavior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943872" y="1844824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Harassment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5231905" y="3501008"/>
            <a:ext cx="1202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Hacktivism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847528" y="476672"/>
            <a:ext cx="33843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Security is not</a:t>
            </a:r>
          </a:p>
          <a:p>
            <a:r>
              <a:rPr lang="en-GB" sz="3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just about</a:t>
            </a:r>
          </a:p>
          <a:p>
            <a:r>
              <a:rPr lang="en-GB" sz="3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security!</a:t>
            </a:r>
            <a:endParaRPr lang="en-GB" sz="32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367368" y="1484785"/>
            <a:ext cx="12863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Intellectual </a:t>
            </a:r>
          </a:p>
          <a:p>
            <a:pPr algn="ctr"/>
            <a:r>
              <a:rPr lang="en-US" dirty="0"/>
              <a:t>Property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7032104" y="2204864"/>
            <a:ext cx="1415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Globalisation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6143562" y="1268761"/>
            <a:ext cx="14526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International </a:t>
            </a:r>
          </a:p>
          <a:p>
            <a:pPr algn="ctr"/>
            <a:r>
              <a:rPr lang="en-US" dirty="0"/>
              <a:t>law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4151785" y="4797153"/>
            <a:ext cx="12588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Media</a:t>
            </a:r>
          </a:p>
          <a:p>
            <a:pPr algn="ctr"/>
            <a:r>
              <a:rPr lang="en-US" dirty="0"/>
              <a:t> perception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370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resentation page_FINAL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35560" y="523908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Basic Malicious Software or Malware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11524" y="1217490"/>
            <a:ext cx="8568952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300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Trojan Horses </a:t>
            </a:r>
            <a:r>
              <a:rPr lang="en-GB" sz="23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– </a:t>
            </a:r>
            <a:r>
              <a:rPr lang="en-GB" sz="23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software that masquerades as something else that does something malicious when executed</a:t>
            </a:r>
          </a:p>
          <a:p>
            <a:pPr marL="342900" indent="-342900">
              <a:buFont typeface="Arial"/>
              <a:buChar char="•"/>
            </a:pPr>
            <a:r>
              <a:rPr lang="en-GB" sz="23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Typically delivered in a download from a website or email</a:t>
            </a:r>
          </a:p>
          <a:p>
            <a:pPr marL="342900" indent="-342900">
              <a:buFont typeface="Arial"/>
              <a:buChar char="•"/>
            </a:pPr>
            <a:r>
              <a:rPr lang="en-GB" sz="23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PDFs, .doc files, .</a:t>
            </a:r>
            <a:r>
              <a:rPr lang="en-GB" sz="2300" dirty="0" err="1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xls</a:t>
            </a:r>
            <a:r>
              <a:rPr lang="en-GB" sz="23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, .jpeg </a:t>
            </a:r>
            <a:r>
              <a:rPr lang="mr-IN" sz="23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–</a:t>
            </a:r>
            <a:r>
              <a:rPr lang="en-GB" sz="23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all can act as a Trojan</a:t>
            </a:r>
          </a:p>
          <a:p>
            <a:endParaRPr lang="en-GB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2300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Worms</a:t>
            </a:r>
            <a:r>
              <a:rPr lang="en-GB" sz="23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GB" sz="23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– </a:t>
            </a:r>
            <a:r>
              <a:rPr lang="en-GB" sz="23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a network </a:t>
            </a:r>
            <a:r>
              <a:rPr lang="en-GB" sz="23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propagated </a:t>
            </a:r>
            <a:r>
              <a:rPr lang="en-GB" sz="23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virus, meaning it spreads from computer to computer</a:t>
            </a:r>
          </a:p>
          <a:p>
            <a:endParaRPr lang="en-GB" sz="16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2300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Zombies</a:t>
            </a:r>
            <a:r>
              <a:rPr lang="en-GB" sz="23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– a software program that is used to control your computer remotely without your knowledge or a computer controlled in such a way</a:t>
            </a:r>
          </a:p>
          <a:p>
            <a:endParaRPr lang="en-GB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sz="16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sz="16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170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resentation page_FINAL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35560" y="523908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Technically advanced Malware</a:t>
            </a:r>
            <a:endParaRPr lang="en-GB" sz="32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11524" y="1124745"/>
            <a:ext cx="8568952" cy="413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900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Rootkits - </a:t>
            </a:r>
            <a:r>
              <a:rPr lang="en-GB" sz="19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hide software's presence from users by gaining /root access to a system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9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When the computers Operating System asks what software is running, a root kit lies to it and hides the software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9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Can only be removed by re-installing the OS unless you know exactly what type of root kit is involved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9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1900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BIOS </a:t>
            </a:r>
            <a:r>
              <a:rPr lang="en-GB" sz="1900" i="1" dirty="0" err="1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RootKits</a:t>
            </a:r>
            <a:r>
              <a:rPr lang="en-GB" sz="1900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mr-IN" sz="1900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–</a:t>
            </a:r>
            <a:r>
              <a:rPr lang="en-GB" sz="1900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GB" sz="19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the evolution of the root kit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9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Can only be removed by “flashing” (reformatting) the BIOS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9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Considered to be theoretical only until (Check? Cambridge demo? 2015)</a:t>
            </a:r>
          </a:p>
          <a:p>
            <a:endParaRPr lang="en-GB" sz="19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19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Key loggers – software that sits on a computer and logs the keys you press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9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Installed with a </a:t>
            </a:r>
            <a:r>
              <a:rPr lang="en-GB" sz="1900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Trojan Horse</a:t>
            </a:r>
            <a:r>
              <a:rPr lang="en-GB" sz="19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, hidden with </a:t>
            </a:r>
            <a:r>
              <a:rPr lang="en-GB" sz="1900" i="1" dirty="0" err="1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RootKits</a:t>
            </a:r>
            <a:endParaRPr lang="en-GB" sz="1900" i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sz="16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603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resentation page_FINAL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35560" y="523908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Password Protecting Systems</a:t>
            </a:r>
            <a:endParaRPr lang="en-GB" sz="32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11524" y="1217491"/>
            <a:ext cx="8568952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Passwords authenticate you as an </a:t>
            </a:r>
            <a:r>
              <a:rPr lang="en-GB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authorised user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based upon a </a:t>
            </a:r>
            <a:r>
              <a:rPr lang="en-GB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shared secret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between you and the syste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m</a:t>
            </a:r>
            <a:endParaRPr lang="en-GB" sz="20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sz="105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Passwords are stored in a single, encrypted file typically called a </a:t>
            </a:r>
            <a:r>
              <a:rPr lang="en-GB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password file</a:t>
            </a:r>
            <a:endParaRPr lang="en-GB" sz="20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Every website you enter a password on has a file like this as does your computer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Access to it should, in theory, be tightly controlled so not even the company owning the website can see your password</a:t>
            </a:r>
          </a:p>
          <a:p>
            <a:endParaRPr lang="en-GB" sz="11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Ever had your password sent to you in an email?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Bad news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because if it’s lost and someone can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link it to you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they can use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the password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on that site and elsewhere…</a:t>
            </a:r>
          </a:p>
          <a:p>
            <a:endParaRPr lang="en-GB" sz="14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sz="16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sz="16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4299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resentation page_FINAL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811524" y="980729"/>
            <a:ext cx="85689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32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GB" sz="3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What about biometrics?</a:t>
            </a:r>
            <a:endParaRPr lang="en-GB" sz="16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sz="16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0554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resentation page_FINAL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811524" y="980729"/>
            <a:ext cx="85689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32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GB" sz="3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What about biometrics?</a:t>
            </a:r>
            <a:endParaRPr lang="en-GB" sz="16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sz="16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 descr="bender-laughing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752" y="2276872"/>
            <a:ext cx="4104456" cy="3078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48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resentation page_FINAL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35560" y="523908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Password cracking</a:t>
            </a:r>
            <a:endParaRPr lang="en-GB" sz="32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11524" y="1217490"/>
            <a:ext cx="8568952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What happens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i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f someone can get hold of that encrypted password file?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T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hey have a range of ways to find out what the password is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b="1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Brute force attacks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– encrypt and compare random phrases to the stored passwords but it can take a long time (years, decades, millennia)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b="1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Dictionary attacks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– encrypt non-random phrases like a dictionary (or list of common passwords!)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b="1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Rainbow table attacks</a:t>
            </a:r>
            <a:r>
              <a:rPr lang="en-GB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– the smartest attack of all - store pre-computed, encrypted passwords and run the same attacks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This leads to the practice of </a:t>
            </a:r>
            <a:r>
              <a:rPr lang="en-GB" sz="2000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salting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in which websites add an arbitrary string to all passwords to drastically increase the time this type of attack takes</a:t>
            </a:r>
            <a:endParaRPr lang="en-GB" sz="2000" i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sz="16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sz="16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874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6" name="Picture 2" descr="http://i.imgur.com/FImcPi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4035" y="1988840"/>
            <a:ext cx="8978191" cy="273630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802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resentation page_FINAL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35560" y="523908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The 24 most common passwords </a:t>
            </a:r>
            <a:r>
              <a:rPr lang="en-GB" sz="320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of 2014 </a:t>
            </a:r>
            <a:endParaRPr lang="en-GB" sz="32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1991544" y="1340769"/>
            <a:ext cx="4038600" cy="452596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b="1" dirty="0"/>
              <a:t>1. 123456 (Unchanged)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2. password (Unchanged)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3. 12345 (Up 17)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4. 12345678 (Down 1)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5. qwerty (Down 1)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6. 123456789 (Unchanged)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7. 1234 (Up 9)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8. baseball (New)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9. dragon (New)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10. football (New)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11. 1234567 (Down 4)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12. monkey (Up 5</a:t>
            </a:r>
            <a:r>
              <a:rPr lang="en-GB" b="1" dirty="0" smtClean="0"/>
              <a:t>)</a:t>
            </a:r>
            <a:endParaRPr lang="en-GB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6096000" y="1340769"/>
            <a:ext cx="4038600" cy="452596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b="1" dirty="0"/>
              <a:t>13. </a:t>
            </a:r>
            <a:r>
              <a:rPr lang="en-GB" b="1" dirty="0" err="1"/>
              <a:t>letmein</a:t>
            </a:r>
            <a:r>
              <a:rPr lang="en-GB" b="1" dirty="0"/>
              <a:t> (Up 1</a:t>
            </a:r>
            <a:r>
              <a:rPr lang="en-GB" b="1" dirty="0" smtClean="0"/>
              <a:t>)</a:t>
            </a:r>
          </a:p>
          <a:p>
            <a:pPr marL="0" indent="0">
              <a:buNone/>
            </a:pPr>
            <a:r>
              <a:rPr lang="en-GB" b="1" dirty="0" smtClean="0"/>
              <a:t>14</a:t>
            </a:r>
            <a:r>
              <a:rPr lang="en-GB" b="1" dirty="0"/>
              <a:t>. abc123 (Down 9)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15. 111111 (Down 8)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16.mustang (New)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17. access (New)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18. shadow (Unchanged)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19. master (New)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20. </a:t>
            </a:r>
            <a:r>
              <a:rPr lang="en-GB" b="1" dirty="0" err="1"/>
              <a:t>michael</a:t>
            </a:r>
            <a:r>
              <a:rPr lang="en-GB" b="1" dirty="0"/>
              <a:t> (New)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21. superman (New)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22. 696969 (New)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23. 123123 (Down 12)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24. batman (New</a:t>
            </a:r>
            <a:r>
              <a:rPr lang="en-GB" b="1" dirty="0" smtClean="0"/>
              <a:t>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4833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resentation page_FINAL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35560" y="523908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Lecture Learning Goals</a:t>
            </a:r>
            <a:endParaRPr lang="en-GB" sz="32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11524" y="1217490"/>
            <a:ext cx="856895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Who are hackers?</a:t>
            </a:r>
          </a:p>
          <a:p>
            <a:r>
              <a:rPr lang="en-GB" sz="21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	</a:t>
            </a:r>
            <a:endParaRPr lang="en-GB" sz="2100" dirty="0">
              <a:solidFill>
                <a:schemeClr val="accent3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21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What are the key terms we use in Computer Security?</a:t>
            </a:r>
          </a:p>
          <a:p>
            <a:r>
              <a:rPr lang="en-GB" sz="21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	</a:t>
            </a:r>
          </a:p>
          <a:p>
            <a:r>
              <a:rPr lang="en-GB" sz="21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What assumption do we make when we talk about securing a computer most of the time?</a:t>
            </a:r>
          </a:p>
          <a:p>
            <a:r>
              <a:rPr lang="en-GB" sz="2100" dirty="0">
                <a:solidFill>
                  <a:srgbClr val="9BBB59"/>
                </a:solidFill>
                <a:latin typeface="Arial" pitchFamily="34" charset="0"/>
                <a:cs typeface="Arial" pitchFamily="34" charset="0"/>
              </a:rPr>
              <a:t>	</a:t>
            </a:r>
          </a:p>
          <a:p>
            <a:r>
              <a:rPr lang="en-GB" sz="21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Why do we have passwords?</a:t>
            </a:r>
          </a:p>
          <a:p>
            <a:r>
              <a:rPr lang="en-GB" sz="21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	</a:t>
            </a:r>
          </a:p>
          <a:p>
            <a:endParaRPr lang="en-GB" sz="21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21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How do we store passwords?</a:t>
            </a:r>
          </a:p>
          <a:p>
            <a:r>
              <a:rPr lang="en-GB" sz="21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	</a:t>
            </a:r>
            <a:endParaRPr lang="en-GB" sz="16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0552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resentation page_FINAL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35560" y="523908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Lecture Learning Goals</a:t>
            </a:r>
            <a:endParaRPr lang="en-GB" sz="32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11524" y="1217491"/>
            <a:ext cx="8568952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Who are hackers?</a:t>
            </a:r>
          </a:p>
          <a:p>
            <a:r>
              <a:rPr lang="en-GB" sz="21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	</a:t>
            </a:r>
            <a:r>
              <a:rPr lang="en-GB" sz="2100" dirty="0">
                <a:solidFill>
                  <a:schemeClr val="accent3"/>
                </a:solidFill>
                <a:latin typeface="Arial" pitchFamily="34" charset="0"/>
                <a:cs typeface="Arial" pitchFamily="34" charset="0"/>
              </a:rPr>
              <a:t>White, Grey and Black hat </a:t>
            </a:r>
            <a:endParaRPr lang="en-GB" sz="2100" dirty="0">
              <a:solidFill>
                <a:schemeClr val="accent3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21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What are the key terms we use in Computer Security?</a:t>
            </a:r>
          </a:p>
          <a:p>
            <a:r>
              <a:rPr lang="en-GB" sz="21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	</a:t>
            </a:r>
            <a:r>
              <a:rPr lang="en-GB" sz="2100" dirty="0">
                <a:solidFill>
                  <a:srgbClr val="9BBB59"/>
                </a:solidFill>
                <a:latin typeface="Arial" pitchFamily="34" charset="0"/>
                <a:cs typeface="Arial" pitchFamily="34" charset="0"/>
              </a:rPr>
              <a:t>Authorised Users, </a:t>
            </a:r>
            <a:r>
              <a:rPr lang="en-GB" sz="2100" dirty="0" err="1">
                <a:solidFill>
                  <a:srgbClr val="9BBB59"/>
                </a:solidFill>
                <a:latin typeface="Arial" pitchFamily="34" charset="0"/>
                <a:cs typeface="Arial" pitchFamily="34" charset="0"/>
              </a:rPr>
              <a:t>MalWare</a:t>
            </a:r>
            <a:r>
              <a:rPr lang="en-GB" sz="2100" dirty="0">
                <a:solidFill>
                  <a:srgbClr val="9BBB59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GB" sz="2100" dirty="0" err="1">
                <a:solidFill>
                  <a:srgbClr val="9BBB59"/>
                </a:solidFill>
                <a:latin typeface="Arial" pitchFamily="34" charset="0"/>
                <a:cs typeface="Arial" pitchFamily="34" charset="0"/>
              </a:rPr>
              <a:t>RootKits</a:t>
            </a:r>
            <a:r>
              <a:rPr lang="en-GB" sz="2100" dirty="0">
                <a:solidFill>
                  <a:srgbClr val="9BBB59"/>
                </a:solidFill>
                <a:latin typeface="Arial" pitchFamily="34" charset="0"/>
                <a:cs typeface="Arial" pitchFamily="34" charset="0"/>
              </a:rPr>
              <a:t>, more!</a:t>
            </a:r>
          </a:p>
          <a:p>
            <a:r>
              <a:rPr lang="en-GB" sz="21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What assumption do we make when we talk about securing a computer most of the time?</a:t>
            </a:r>
          </a:p>
          <a:p>
            <a:r>
              <a:rPr lang="en-GB" sz="2100" dirty="0">
                <a:solidFill>
                  <a:srgbClr val="9BBB59"/>
                </a:solidFill>
                <a:latin typeface="Arial" pitchFamily="34" charset="0"/>
                <a:cs typeface="Arial" pitchFamily="34" charset="0"/>
              </a:rPr>
              <a:t>	Physical security </a:t>
            </a:r>
            <a:r>
              <a:rPr lang="mr-IN" sz="2100" dirty="0">
                <a:solidFill>
                  <a:srgbClr val="9BBB59"/>
                </a:solidFill>
                <a:latin typeface="Arial" pitchFamily="34" charset="0"/>
                <a:cs typeface="Arial" pitchFamily="34" charset="0"/>
              </a:rPr>
              <a:t>–</a:t>
            </a:r>
            <a:r>
              <a:rPr lang="en-GB" sz="2100" dirty="0">
                <a:solidFill>
                  <a:srgbClr val="9BBB59"/>
                </a:solidFill>
                <a:latin typeface="Arial" pitchFamily="34" charset="0"/>
                <a:cs typeface="Arial" pitchFamily="34" charset="0"/>
              </a:rPr>
              <a:t> without it we can’t do much!</a:t>
            </a:r>
            <a:endParaRPr lang="en-GB" sz="2100" dirty="0">
              <a:solidFill>
                <a:srgbClr val="9BBB59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21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Why do we have passwords?</a:t>
            </a:r>
          </a:p>
          <a:p>
            <a:r>
              <a:rPr lang="en-GB" sz="21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	</a:t>
            </a:r>
            <a:r>
              <a:rPr lang="en-GB" sz="2100" dirty="0">
                <a:solidFill>
                  <a:srgbClr val="9BBB59"/>
                </a:solidFill>
                <a:latin typeface="Arial" pitchFamily="34" charset="0"/>
                <a:cs typeface="Arial" pitchFamily="34" charset="0"/>
              </a:rPr>
              <a:t>They act as a Shared Secret so we know who is an authorised 	user</a:t>
            </a:r>
            <a:endParaRPr lang="en-GB" sz="2100" dirty="0">
              <a:solidFill>
                <a:srgbClr val="9BBB59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21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How do we store passwords?</a:t>
            </a:r>
          </a:p>
          <a:p>
            <a:r>
              <a:rPr lang="en-GB" sz="21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	</a:t>
            </a:r>
            <a:r>
              <a:rPr lang="en-GB" sz="2100" dirty="0">
                <a:solidFill>
                  <a:srgbClr val="9BBB59"/>
                </a:solidFill>
                <a:latin typeface="Arial" pitchFamily="34" charset="0"/>
                <a:cs typeface="Arial" pitchFamily="34" charset="0"/>
              </a:rPr>
              <a:t>In an Encrypted, Salted Password file</a:t>
            </a:r>
            <a:endParaRPr lang="en-GB" sz="21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sz="16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70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itle Slide_FINAL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95468" y="-171400"/>
            <a:ext cx="9372533" cy="7029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75520" y="836712"/>
            <a:ext cx="813690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CS-130 Professional Issues</a:t>
            </a:r>
          </a:p>
          <a:p>
            <a:r>
              <a:rPr lang="en-GB" sz="4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Computer Security Basics: Malware</a:t>
            </a:r>
            <a:endParaRPr lang="en-GB" sz="4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8268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resentation page_FINAL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35560" y="523908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Lecture Learning Goals</a:t>
            </a:r>
            <a:endParaRPr lang="en-GB" sz="32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91544" y="1217491"/>
            <a:ext cx="8568952" cy="3801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Who are hackers?</a:t>
            </a:r>
          </a:p>
          <a:p>
            <a:endParaRPr lang="en-GB" sz="1600" dirty="0">
              <a:solidFill>
                <a:schemeClr val="accent3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24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What are the key terms we use in Computer Security?</a:t>
            </a:r>
          </a:p>
          <a:p>
            <a:endParaRPr lang="en-GB" sz="20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24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What assumption do we make when we talk about securing a computer most of the time?</a:t>
            </a:r>
          </a:p>
          <a:p>
            <a:endParaRPr lang="en-GB" sz="2000" dirty="0">
              <a:solidFill>
                <a:srgbClr val="9BBB59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24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Why do we have passwords?</a:t>
            </a:r>
            <a:endParaRPr lang="en-GB" sz="24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sz="20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24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How do we store passwords?</a:t>
            </a:r>
          </a:p>
          <a:p>
            <a:r>
              <a:rPr lang="en-GB" sz="21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	</a:t>
            </a:r>
            <a:endParaRPr lang="en-GB" sz="16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272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resentation page_FINAL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35560" y="523908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Key Terms in Computer Security</a:t>
            </a:r>
            <a:endParaRPr lang="en-GB" sz="32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11524" y="1218814"/>
            <a:ext cx="8568952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Authorised users: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The people who are meant to have access to a syste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m</a:t>
            </a:r>
            <a:endParaRPr lang="en-GB" sz="20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sz="10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Hackers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: People who attempt to gain access to a computer system in a way not intended by the systems owner</a:t>
            </a:r>
          </a:p>
          <a:p>
            <a:endParaRPr lang="en-GB" sz="105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2000" b="1" dirty="0" err="1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MalWare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: Malicious software created or used by hackers that does something the owner of a system doesn’t want to happen </a:t>
            </a:r>
          </a:p>
          <a:p>
            <a:endParaRPr lang="en-GB" sz="105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Severity: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The seriousness of a crime either from the perspective of the victim </a:t>
            </a:r>
            <a:r>
              <a:rPr lang="en-GB" sz="2000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or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from the perspective of judges and sentencing </a:t>
            </a:r>
            <a:endParaRPr lang="en-GB" sz="20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sz="10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Secure Systems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: Secure against known threats and reasonable, theoretical ones </a:t>
            </a:r>
            <a:r>
              <a:rPr lang="mr-IN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–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maybe!</a:t>
            </a:r>
          </a:p>
          <a:p>
            <a:endParaRPr lang="en-GB" sz="20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sz="16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2579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resentation page_FINAL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35560" y="523908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Who are Computer Hackers?</a:t>
            </a:r>
            <a:endParaRPr lang="en-GB" sz="32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11524" y="1217491"/>
            <a:ext cx="8568952" cy="42857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White hat hackers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– Security professionals brought in and paid specifically to test the security of a system</a:t>
            </a:r>
          </a:p>
          <a:p>
            <a:endParaRPr lang="en-GB" sz="9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2000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Grey hat hackers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– People who gain access to a system without permission but not do anything malicious with the data</a:t>
            </a:r>
            <a:endParaRPr lang="en-GB" sz="20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Often only aim to make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the company or users aware of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vulnerabilities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The escalation process if a company refuses to act is ethically challenging</a:t>
            </a:r>
          </a:p>
          <a:p>
            <a:endParaRPr lang="en-GB" sz="105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2000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Black hat hackers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– People who will gain access to a system without permission and steal or alter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Not always for personal profit, sometimes it’s an act of civil disobedience</a:t>
            </a:r>
            <a:endParaRPr lang="en-GB" sz="20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	</a:t>
            </a:r>
            <a:endParaRPr lang="en-GB" sz="12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sz="12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827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resentation page_FINAL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35560" y="523908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Hacking In: Reading, writing, or worse?</a:t>
            </a:r>
            <a:endParaRPr lang="en-GB" sz="32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11524" y="1217490"/>
            <a:ext cx="8568952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Technically, there are two levels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of seriousness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in regards to computer crime: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GB" sz="2000" b="1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Accessing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systems to view them or </a:t>
            </a:r>
            <a:r>
              <a:rPr lang="en-GB" sz="2000" b="1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Writing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to change systems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and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data</a:t>
            </a:r>
          </a:p>
          <a:p>
            <a:pPr marL="342900" indent="-342900">
              <a:buFont typeface="Arial"/>
              <a:buChar char="•"/>
            </a:pP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T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hink </a:t>
            </a:r>
            <a:r>
              <a:rPr lang="en-GB" sz="2000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read-write-execute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permissions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when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you are familiar with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Linux</a:t>
            </a:r>
          </a:p>
          <a:p>
            <a:pPr marL="342900" indent="-342900">
              <a:buFont typeface="Arial"/>
              <a:buChar char="•"/>
            </a:pP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Sometimes this can make a difference in the eyes of judges</a:t>
            </a:r>
          </a:p>
          <a:p>
            <a:endParaRPr lang="en-GB" sz="20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In reality, severity usually judged stems from the connection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to further crimes (including creating holes for further computer crime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)</a:t>
            </a:r>
          </a:p>
          <a:p>
            <a:pPr marL="342900" indent="-342900">
              <a:buFont typeface="Arial"/>
              <a:buChar char="•"/>
            </a:pP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Either type can carry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potentially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very long criminal sentences or large fines</a:t>
            </a:r>
          </a:p>
          <a:p>
            <a:pPr marL="342900" indent="-342900">
              <a:buFont typeface="Arial"/>
              <a:buChar char="•"/>
            </a:pP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International law and computer crime complicates things:</a:t>
            </a:r>
          </a:p>
          <a:p>
            <a:pPr marL="342900" indent="-342900">
              <a:buFont typeface="Arial"/>
              <a:buChar char="•"/>
            </a:pP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Recently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a UK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based hacker was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extradited to the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US </a:t>
            </a:r>
            <a:endParaRPr lang="en-GB" sz="20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sz="16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sz="16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727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resentation page_FINAL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811524" y="980728"/>
            <a:ext cx="8568952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GB" sz="32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GB" sz="3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Why is it hard to protect a computer if a hacker has physical access to it?</a:t>
            </a:r>
          </a:p>
          <a:p>
            <a:pPr algn="ctr"/>
            <a:endParaRPr lang="en-GB" sz="28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GB" sz="3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What steps can you authorised users take to protect it in this case?</a:t>
            </a:r>
          </a:p>
          <a:p>
            <a:pPr algn="ctr"/>
            <a:endParaRPr lang="en-GB" sz="20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GB" sz="3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Why don’t users take this step?</a:t>
            </a:r>
            <a:endParaRPr lang="en-GB" sz="32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sz="16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sz="16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819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resentation page_FINAL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35560" y="523908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The Key Assumption in Computer Security</a:t>
            </a:r>
            <a:endParaRPr lang="en-GB" sz="32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11524" y="1393606"/>
            <a:ext cx="856895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Physical Security of End-Points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: An important assumption in all of this is that malicious people don’t have physical access to your computer</a:t>
            </a:r>
          </a:p>
          <a:p>
            <a:pPr marL="342900" indent="-342900">
              <a:buFont typeface="Arial"/>
              <a:buChar char="•"/>
            </a:pP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e can simply pull data directly from a hard drive by plugging it into another computer</a:t>
            </a:r>
          </a:p>
          <a:p>
            <a:pPr marL="342900" indent="-342900">
              <a:buFont typeface="Arial"/>
              <a:buChar char="•"/>
            </a:pPr>
            <a:r>
              <a:rPr lang="en-GB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Shoulder surfing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attacks</a:t>
            </a:r>
            <a:r>
              <a:rPr lang="en-GB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are also possible (next lecture discusses attacks more)</a:t>
            </a:r>
          </a:p>
          <a:p>
            <a:pPr marL="342900" indent="-342900">
              <a:buFont typeface="Arial"/>
              <a:buChar char="•"/>
            </a:pP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Put a password on a file? 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Y</a:t>
            </a: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ou can just delete that part of the hard drive (you can’t do this remotely so passwords do work online)</a:t>
            </a:r>
          </a:p>
          <a:p>
            <a:pPr marL="342900" indent="-342900">
              <a:buFont typeface="Arial"/>
              <a:buChar char="•"/>
            </a:pPr>
            <a:r>
              <a:rPr lang="en-GB" sz="20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Encrypting the Hard Drive is the only answer, but it makes it slow to use the system and may still be vulnerable if someone leaves their computer unattended</a:t>
            </a:r>
          </a:p>
          <a:p>
            <a:pPr marL="342900" indent="-342900">
              <a:buFont typeface="Arial"/>
              <a:buChar char="•"/>
            </a:pPr>
            <a:endParaRPr lang="en-GB" sz="20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sz="20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endParaRPr lang="en-GB" sz="16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9728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resentation page_FINAL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35560" y="523908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Basic Malicious Software or Malware</a:t>
            </a:r>
            <a:endParaRPr lang="en-GB" sz="32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11524" y="1217491"/>
            <a:ext cx="856895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There are a range of different types of Software coded to deliberately sabotage a computer</a:t>
            </a:r>
          </a:p>
          <a:p>
            <a:pPr marL="342900" indent="-342900">
              <a:buFont typeface="Arial"/>
              <a:buChar char="•"/>
            </a:pPr>
            <a:r>
              <a:rPr lang="en-GB" sz="24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GB" sz="24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ote that many of these terms are not mutually exclusive as we go through them!</a:t>
            </a:r>
          </a:p>
          <a:p>
            <a:endParaRPr lang="en-GB" sz="2400" i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GB" sz="2400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Computer Viruses </a:t>
            </a:r>
            <a:r>
              <a:rPr lang="en-GB" sz="24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– </a:t>
            </a:r>
            <a:r>
              <a:rPr lang="en-GB" sz="24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unwanted, self-replicating </a:t>
            </a:r>
            <a:r>
              <a:rPr lang="en-GB" sz="24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embedded </a:t>
            </a:r>
            <a:r>
              <a:rPr lang="en-GB" sz="24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code</a:t>
            </a:r>
            <a:r>
              <a:rPr lang="en-GB" sz="24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GB" sz="24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with a debilitating effect </a:t>
            </a:r>
          </a:p>
          <a:p>
            <a:pPr marL="342900" indent="-342900">
              <a:buFont typeface="Arial"/>
              <a:buChar char="•"/>
            </a:pPr>
            <a:r>
              <a:rPr lang="en-GB" sz="24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Different to a “bug” as it is deliberate</a:t>
            </a:r>
          </a:p>
          <a:p>
            <a:pPr marL="342900" indent="-342900">
              <a:buFont typeface="Arial"/>
              <a:buChar char="•"/>
            </a:pPr>
            <a:r>
              <a:rPr lang="en-GB" sz="24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Come in a wide variety of flavours </a:t>
            </a:r>
          </a:p>
          <a:p>
            <a:pPr marL="342900" indent="-342900">
              <a:buFont typeface="Arial"/>
              <a:buChar char="•"/>
            </a:pPr>
            <a:r>
              <a:rPr lang="en-GB" sz="24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Virus detection relies on recognising the code in viruses</a:t>
            </a:r>
          </a:p>
          <a:p>
            <a:endParaRPr lang="en-GB" sz="1600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791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1368</Words>
  <Application>Microsoft Macintosh PowerPoint</Application>
  <PresentationFormat>Widescreen</PresentationFormat>
  <Paragraphs>238</Paragraphs>
  <Slides>19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Lindsay S.C.</dc:creator>
  <cp:lastModifiedBy>Lindsay S.C.</cp:lastModifiedBy>
  <cp:revision>1</cp:revision>
  <dcterms:created xsi:type="dcterms:W3CDTF">2017-10-26T09:42:59Z</dcterms:created>
  <dcterms:modified xsi:type="dcterms:W3CDTF">2017-10-26T09:43:51Z</dcterms:modified>
</cp:coreProperties>
</file>

<file path=docProps/thumbnail.jpeg>
</file>